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7" r:id="rId9"/>
    <p:sldId id="264" r:id="rId10"/>
    <p:sldId id="262" r:id="rId11"/>
    <p:sldId id="268" r:id="rId12"/>
    <p:sldId id="270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1920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FB097-E467-46B8-BE84-B5EE953A015B}" type="datetimeFigureOut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E51AB-775D-4900-A67C-4A9951B4DC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85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87CC4-664F-D122-6F6D-D92E5C0B9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E0E9AF-ABC3-D962-37D5-F267E9C58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E2CF5-DB31-3CE7-617B-20C7ACF16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3118-154C-42C7-9C94-BCDFFDDA72B0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67CBB5-906E-034D-C153-6265451B9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B1E2E6-ECD6-E583-6230-A34EBD4D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11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F2100-D3ED-FF4A-250A-1CCB6CE4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5CD586-B49B-9838-74D2-E6A85DE0E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260B6F-80BA-9172-E148-4C810C87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D522-4414-4986-B8FF-20AF960F50B3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11CE58-B09E-48E6-EF1C-6F2BB6B7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77263-230F-1653-7BB1-41EF4FED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30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CA2C97F-BE97-2781-76EB-A196FFC87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7F68AD-6121-F8A2-3434-48212062F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E738AB-5480-81D3-3122-A07F109A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0829B-0F17-40E2-9E31-2BCB5BF9A33F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004A72-926B-8394-90C5-DCB0EDCF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E7EAF0-4F76-2BE6-9BA0-4762EF6F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69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01DD5-2559-69A7-1CF3-99853DF244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" y="206629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DF95D-959C-DE4C-1128-03D371AEA1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" y="1768602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Item1</a:t>
            </a:r>
            <a:endParaRPr lang="zh-CN" altLang="en-US" dirty="0"/>
          </a:p>
          <a:p>
            <a:pPr lvl="1"/>
            <a:r>
              <a:rPr lang="en-US" altLang="zh-CN" dirty="0"/>
              <a:t>Item1</a:t>
            </a:r>
          </a:p>
          <a:p>
            <a:pPr lvl="2"/>
            <a:r>
              <a:rPr lang="en-US" altLang="zh-CN" dirty="0"/>
              <a:t>Item1</a:t>
            </a:r>
          </a:p>
          <a:p>
            <a:pPr lvl="3"/>
            <a:r>
              <a:rPr lang="en-US" altLang="zh-CN" dirty="0"/>
              <a:t>Item1</a:t>
            </a:r>
          </a:p>
          <a:p>
            <a:pPr lvl="4"/>
            <a:r>
              <a:rPr lang="en-US" altLang="zh-CN" dirty="0"/>
              <a:t>Item1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9151E9-D53B-0FC0-ECB9-21C64B3A5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A3589-5DCB-416B-BB2C-7BE577294CEB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0AE488-17ED-5893-A7CC-838EB2E0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D2C60B-7FF5-1E01-918C-BF4BC4E9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87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DC60F-D733-B64E-F3E0-DBC739A71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C839DE-CC0C-F18F-4E4E-C9426045B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4085B8-6510-697D-2F2C-E3AE6B9F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B869-720B-487B-9695-F45A4B5C6405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E66D10-B3B4-31E4-99F3-E4DFE09E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F5B36F-00F0-DDA5-14EE-647AAD2D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02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09137-5B9E-7C3A-940D-2A680E1C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4A281-A3DA-95EB-B60A-6E29CBFC9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5807B5-609B-66C7-84D1-EEF914287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743CD2-4BCA-B870-759D-3CB95061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7761-897F-405A-979A-B3F347140C9D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8CA3AB-A67A-7969-A76B-83DAE2E0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C8C3A3-A8C3-E69E-E84A-476838B2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3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94789-E46C-A1EE-9BB1-C157FC615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A31F0-DC46-28FC-B0C4-7BDFD9FF5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37F709-B403-39B7-DE3F-234EFA777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24A1DE-D44A-E1A7-072D-39E354587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D0BBC9-FE6F-249F-615B-121A18932C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21EF9E-3E3F-99D2-12CA-89AC2FFC5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2B7C-0427-494E-B7B6-311E0A852E10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A63BA4F-9B06-6A44-BAAD-D7D85C3E5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F6745D1-42D6-BE45-B57B-38827EF4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07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BA4ED-ADF7-03C6-B3D9-62DD536F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6A4166-18B9-90B7-F8BD-32E1F38C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FB08-EBA9-4B81-B167-1D37AC0259FD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5BFDBD-9BEC-A366-8D86-D8C993E4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FB8D3A-EE46-025B-BF25-C469FB2D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58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41D873-CD24-044D-0456-7C3007A7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C120-7881-440D-9E6A-B85280B68F5D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67495E-66F1-4591-0C98-FBC60DA77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63B646-E009-B9E5-BAB8-E680A782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40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6C6E8-AE26-93EF-39C8-F723E278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DBEC0-BA40-80AE-819C-D98ADDC25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8F2C66-1566-6B0A-8F30-DC3AFE3AB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243884-56E1-23BC-86D3-A018F3EB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968C3-3915-4FF1-912A-9A2435EE9EAA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FFCBD9-4347-01EC-D871-6FDBAE00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A8B12B-D8C2-4CD7-9ED7-37B8C577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849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B1CEA-772E-8025-F31E-D828D278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64418C-7C7B-0E85-F0AC-70D062C1B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1B1D4E-609B-2054-CECD-DAF00A02C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4B68E5-FB0D-F58C-2458-F6206004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0D5E3-06AA-4443-89E9-505677C87ABF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CAE8A7-8718-8530-892F-95C7B7C0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C0343A-51AA-C464-8701-56FCC288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09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22645D-856B-2D6A-B7A6-D7609AF7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19D0EC-FF53-4C0E-7005-1B3E09BBD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FD8433-C370-2400-D086-822C0619C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87B0F-3760-45F3-B329-7C17326E9F2B}" type="datetime1">
              <a:rPr lang="zh-CN" altLang="en-US" smtClean="0"/>
              <a:t>2024/3/6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A8B9A4-1294-6873-8CE6-35383499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14199D-86D9-E2C7-1A7B-04E1EBF9D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76811-8E52-413F-BA6B-FFD0BD65C2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858B8D-A60B-FED5-77F6-F27E2EDC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8" y="686833"/>
            <a:ext cx="4454434" cy="51382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87A269B-30DA-4CAE-0FA5-8C9E66293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3463" y="1122363"/>
            <a:ext cx="9144000" cy="2387600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Tutorial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8E3820-7DF3-6B06-5220-507476C52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3463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SDM 366 Optimal Control and Estimation</a:t>
            </a:r>
          </a:p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Southern University of Science and Technology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670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9E840-45EF-942E-7463-DF9ED624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47274A-74B5-925D-D94E-39869435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896" y="1385719"/>
            <a:ext cx="1983105" cy="22875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17CAA8E-0A52-64CB-D632-24D10118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Installation in Windows System (Python)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F1DDA3-3DE4-98FB-1CF2-87F145D5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8532ED-7DFB-36AE-05DF-20B2804B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580D76-2F4F-1A05-F8F0-2C7766C42F5F}"/>
              </a:ext>
            </a:extLst>
          </p:cNvPr>
          <p:cNvSpPr txBox="1"/>
          <p:nvPr/>
        </p:nvSpPr>
        <p:spPr>
          <a:xfrm>
            <a:off x="461555" y="1434722"/>
            <a:ext cx="8017933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35760CC-2D1B-0DDE-BF79-D306063FD239}"/>
              </a:ext>
            </a:extLst>
          </p:cNvPr>
          <p:cNvSpPr/>
          <p:nvPr/>
        </p:nvSpPr>
        <p:spPr>
          <a:xfrm>
            <a:off x="575796" y="2212996"/>
            <a:ext cx="5791200" cy="632988"/>
          </a:xfrm>
          <a:prstGeom prst="roundRect">
            <a:avLst>
              <a:gd name="adj" fmla="val 54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mujoco</a:t>
            </a:r>
            <a:endParaRPr lang="zh-CN" alt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9A20D16-785A-7B88-36F2-6653C3A4832F}"/>
              </a:ext>
            </a:extLst>
          </p:cNvPr>
          <p:cNvSpPr/>
          <p:nvPr/>
        </p:nvSpPr>
        <p:spPr>
          <a:xfrm>
            <a:off x="575796" y="3839363"/>
            <a:ext cx="11269840" cy="1498595"/>
          </a:xfrm>
          <a:prstGeom prst="roundRect">
            <a:avLst>
              <a:gd name="adj" fmla="val 49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 --add channels https://mirrors.ustc.edu.cn/anaconda/pkgs/free/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 --add channels https://mirrors.ustc.edu.cn/anaconda/pkgs/main/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it-IT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 config --add channels https://mirrors.ustc.edu.cn/anaconda/cloud/conda-forge/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config --set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show_channel_urls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yes</a:t>
            </a:r>
          </a:p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Pinocchio</a:t>
            </a:r>
            <a:endParaRPr lang="nn-NO" altLang="zh-CN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822D7A-F9AB-1A35-3EF5-D2CC32E70AF0}"/>
              </a:ext>
            </a:extLst>
          </p:cNvPr>
          <p:cNvSpPr txBox="1"/>
          <p:nvPr/>
        </p:nvSpPr>
        <p:spPr>
          <a:xfrm>
            <a:off x="511629" y="2979046"/>
            <a:ext cx="8017933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Install Pinocchio</a:t>
            </a:r>
          </a:p>
        </p:txBody>
      </p:sp>
    </p:spTree>
    <p:extLst>
      <p:ext uri="{BB962C8B-B14F-4D97-AF65-F5344CB8AC3E}">
        <p14:creationId xmlns:p14="http://schemas.microsoft.com/office/powerpoint/2010/main" val="341471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DAC83-739B-F745-34CC-F89E31D1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A1050-FD72-9F98-E02E-DB37C1E2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Installation in Windows System (Python)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F7612E-EEE9-96A6-8753-CE643811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520DA1-3D50-FC72-076E-3F77F307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0202E2-1CBE-C4A9-42B7-57AA83A04F53}"/>
              </a:ext>
            </a:extLst>
          </p:cNvPr>
          <p:cNvSpPr txBox="1"/>
          <p:nvPr/>
        </p:nvSpPr>
        <p:spPr>
          <a:xfrm>
            <a:off x="461555" y="1434722"/>
            <a:ext cx="8017933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A31818D-3845-0223-5CF7-680464CA5F10}"/>
              </a:ext>
            </a:extLst>
          </p:cNvPr>
          <p:cNvSpPr/>
          <p:nvPr/>
        </p:nvSpPr>
        <p:spPr>
          <a:xfrm>
            <a:off x="569858" y="2302061"/>
            <a:ext cx="5791200" cy="632988"/>
          </a:xfrm>
          <a:prstGeom prst="roundRect">
            <a:avLst>
              <a:gd name="adj" fmla="val 54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notebook</a:t>
            </a:r>
            <a:endParaRPr lang="zh-CN" alt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12A13C-4D77-1327-E2BF-B6D9500FA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22" r="28124"/>
          <a:stretch/>
        </p:blipFill>
        <p:spPr>
          <a:xfrm>
            <a:off x="6743365" y="1769153"/>
            <a:ext cx="1362050" cy="1325563"/>
          </a:xfrm>
          <a:prstGeom prst="rect">
            <a:avLst/>
          </a:prstGeom>
        </p:spPr>
      </p:pic>
      <p:sp>
        <p:nvSpPr>
          <p:cNvPr id="15" name="文本框 5">
            <a:extLst>
              <a:ext uri="{FF2B5EF4-FFF2-40B4-BE49-F238E27FC236}">
                <a16:creationId xmlns:a16="http://schemas.microsoft.com/office/drawing/2014/main" id="{3F624E16-0EF6-2E58-A60E-082D915A44D8}"/>
              </a:ext>
            </a:extLst>
          </p:cNvPr>
          <p:cNvSpPr txBox="1"/>
          <p:nvPr/>
        </p:nvSpPr>
        <p:spPr>
          <a:xfrm>
            <a:off x="461555" y="3159621"/>
            <a:ext cx="8017933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</a:p>
        </p:txBody>
      </p:sp>
      <p:sp>
        <p:nvSpPr>
          <p:cNvPr id="16" name="矩形: 圆角 6">
            <a:extLst>
              <a:ext uri="{FF2B5EF4-FFF2-40B4-BE49-F238E27FC236}">
                <a16:creationId xmlns:a16="http://schemas.microsoft.com/office/drawing/2014/main" id="{42491D9D-12CB-454B-FD46-79902B2C1FBF}"/>
              </a:ext>
            </a:extLst>
          </p:cNvPr>
          <p:cNvSpPr/>
          <p:nvPr/>
        </p:nvSpPr>
        <p:spPr>
          <a:xfrm>
            <a:off x="569858" y="3998463"/>
            <a:ext cx="5791200" cy="632988"/>
          </a:xfrm>
          <a:prstGeom prst="roundRect">
            <a:avLst>
              <a:gd name="adj" fmla="val 54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notebook</a:t>
            </a:r>
            <a:endParaRPr lang="zh-CN" alt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75186C-E7C2-3761-7607-53AB31213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61" y="3653367"/>
            <a:ext cx="5151681" cy="25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63A53-206C-E3F4-78B5-C200AE1FC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F24A2-A15B-960C-DE3E-EE0DC993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Simulation Example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E60F26-9958-259D-80A6-A66ED6E7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54BC90-E213-757C-4F9C-BE9B446C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CEA43-A609-2E81-F250-B70B4306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87" y="1331930"/>
            <a:ext cx="8897471" cy="4194140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DBCDEB7D-C2A9-2760-E1A6-03466571BF10}"/>
              </a:ext>
            </a:extLst>
          </p:cNvPr>
          <p:cNvSpPr/>
          <p:nvPr/>
        </p:nvSpPr>
        <p:spPr>
          <a:xfrm rot="1711090">
            <a:off x="2785960" y="4610939"/>
            <a:ext cx="488515" cy="3131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4542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D3C86-68C4-500F-B84F-B1195B747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DC554-177A-70B4-71FC-B3204B7A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Simulation Example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210852-D106-5874-1E9A-6A1ACCC9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F8A9D3-CE6A-46D1-A262-9E5B2B07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098ED9-D80C-A0C9-E290-11C2B354ABF9}"/>
              </a:ext>
            </a:extLst>
          </p:cNvPr>
          <p:cNvSpPr txBox="1"/>
          <p:nvPr/>
        </p:nvSpPr>
        <p:spPr>
          <a:xfrm>
            <a:off x="411480" y="1078462"/>
            <a:ext cx="10222873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Access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data  </a:t>
            </a:r>
            <a:r>
              <a:rPr lang="en-US" altLang="zh-CN" sz="1600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https://mujoco.readthedocs.io/en/stable/APIreference/APItypes.html</a:t>
            </a:r>
            <a:endParaRPr lang="en-US" altLang="zh-CN" sz="2400" u="sng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19203C-9748-FE27-52EA-81B39957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09" y="2060350"/>
            <a:ext cx="7839711" cy="3505222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D87A86D4-150C-35E3-FA70-857A6CBD8901}"/>
              </a:ext>
            </a:extLst>
          </p:cNvPr>
          <p:cNvSpPr/>
          <p:nvPr/>
        </p:nvSpPr>
        <p:spPr>
          <a:xfrm rot="1711090">
            <a:off x="4681439" y="5394711"/>
            <a:ext cx="488515" cy="3131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66368B-E737-F8B1-433B-624BA2D3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15" y="4482670"/>
            <a:ext cx="3627170" cy="183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934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EEED9-28A5-D569-22C5-D0AA91443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DD9830-B2E6-123D-41F4-11DD8E35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33" y="2235810"/>
            <a:ext cx="5642431" cy="217854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904C19-6757-7DAE-BB65-C03343E0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Simulation Example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C1FE77-255B-2990-650B-2EC02935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460257-92DE-7C54-290C-4CDD0278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1C17DA-6F57-10E9-6FE0-81E95986E732}"/>
              </a:ext>
            </a:extLst>
          </p:cNvPr>
          <p:cNvSpPr txBox="1"/>
          <p:nvPr/>
        </p:nvSpPr>
        <p:spPr>
          <a:xfrm>
            <a:off x="411480" y="1078462"/>
            <a:ext cx="10222873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Access </a:t>
            </a:r>
            <a:r>
              <a:rPr lang="en-US" altLang="zh-C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MuJoCo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data  </a:t>
            </a:r>
            <a:r>
              <a:rPr lang="en-US" altLang="zh-CN" sz="1600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https://mujoco.readthedocs.io/en/stable/APIreference/APItypes.html</a:t>
            </a:r>
            <a:endParaRPr lang="en-US" altLang="zh-CN" sz="2400" u="sng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34C3551-D3F4-C51C-0B22-A663EA74814E}"/>
              </a:ext>
            </a:extLst>
          </p:cNvPr>
          <p:cNvSpPr/>
          <p:nvPr/>
        </p:nvSpPr>
        <p:spPr>
          <a:xfrm rot="1711090">
            <a:off x="3297965" y="3272425"/>
            <a:ext cx="488515" cy="3131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CAC52-2668-F372-41BB-E6CAD2020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963" y="2360825"/>
            <a:ext cx="3627170" cy="183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77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A7080-FE9A-6815-03B4-649C8D89A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40306-0734-37.2887010">
            <a:hlinkClick r:id="" action="ppaction://media"/>
            <a:extLst>
              <a:ext uri="{FF2B5EF4-FFF2-40B4-BE49-F238E27FC236}">
                <a16:creationId xmlns:a16="http://schemas.microsoft.com/office/drawing/2014/main" id="{AC058E7F-5788-7407-4330-DC4102066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5545" y="2111016"/>
            <a:ext cx="3575050" cy="28573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03165F-034D-5EFD-D297-1F46CDF1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Simulation Example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387050-05D7-D5D6-8EB2-7F1E0D1C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182237-82C6-1797-D9CB-2030E6EDB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303483-0839-A7C7-2304-14C461190D93}"/>
              </a:ext>
            </a:extLst>
          </p:cNvPr>
          <p:cNvSpPr txBox="1"/>
          <p:nvPr/>
        </p:nvSpPr>
        <p:spPr>
          <a:xfrm>
            <a:off x="1716405" y="4968410"/>
            <a:ext cx="10222873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Inverted Pendulum</a:t>
            </a:r>
            <a:endParaRPr lang="en-US" altLang="zh-CN" sz="2400" u="sng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5">
            <a:extLst>
              <a:ext uri="{FF2B5EF4-FFF2-40B4-BE49-F238E27FC236}">
                <a16:creationId xmlns:a16="http://schemas.microsoft.com/office/drawing/2014/main" id="{13A959B1-0404-C7CA-B618-004F3B50436E}"/>
              </a:ext>
            </a:extLst>
          </p:cNvPr>
          <p:cNvSpPr txBox="1"/>
          <p:nvPr/>
        </p:nvSpPr>
        <p:spPr>
          <a:xfrm>
            <a:off x="7431406" y="4944767"/>
            <a:ext cx="1798320" cy="7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Robot Arm</a:t>
            </a:r>
            <a:endParaRPr lang="en-US" altLang="zh-CN" sz="2400" u="sng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20240306-0735-48.2474718">
            <a:hlinkClick r:id="" action="ppaction://media"/>
            <a:extLst>
              <a:ext uri="{FF2B5EF4-FFF2-40B4-BE49-F238E27FC236}">
                <a16:creationId xmlns:a16="http://schemas.microsoft.com/office/drawing/2014/main" id="{A7E79C6B-66D4-5585-728F-B381FAA469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8249" y="2203782"/>
            <a:ext cx="3964634" cy="28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0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21D7B-BED6-7778-3BE8-81085ABB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90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Outline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B8BAD1-E19A-C084-98EB-FC3DD009F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130" y="158446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Installation in Windows System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Simulation Example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51569A-B5CE-AFAA-7045-1AEC99FF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585" y="1163926"/>
            <a:ext cx="2958740" cy="3412951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CE3C0C-F44C-1D3A-FFA4-0DCA5BE6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8741B6-8B49-AFAB-9EA2-58C6FD49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060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E11E6C2-054E-2CEF-1CFB-CBD27D821DA2}"/>
              </a:ext>
            </a:extLst>
          </p:cNvPr>
          <p:cNvGrpSpPr/>
          <p:nvPr/>
        </p:nvGrpSpPr>
        <p:grpSpPr>
          <a:xfrm>
            <a:off x="2269736" y="4214806"/>
            <a:ext cx="7884757" cy="1685846"/>
            <a:chOff x="2269736" y="4214806"/>
            <a:chExt cx="7884757" cy="16858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0913FCD-9D65-8DE0-B4F1-1AD6FBA30217}"/>
                    </a:ext>
                  </a:extLst>
                </p:cNvPr>
                <p:cNvSpPr txBox="1"/>
                <p:nvPr/>
              </p:nvSpPr>
              <p:spPr>
                <a:xfrm>
                  <a:off x="2269736" y="4214806"/>
                  <a:ext cx="7884757" cy="16858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400" b="1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Simulation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 forward integration by </a:t>
                  </a:r>
                  <a:r>
                    <a:rPr lang="en-US" altLang="zh-CN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ODE solver</a:t>
                  </a:r>
                </a:p>
                <a:p>
                  <a:pPr marL="2114550" lvl="4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initial 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altLang="zh-CN" sz="2400" b="0" dirty="0">
                    <a:latin typeface="Arial" panose="020B0604020202020204" pitchFamily="34" charset="0"/>
                  </a:endParaRPr>
                </a:p>
                <a:p>
                  <a:pPr marL="2114550" lvl="4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input trajectory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</a:t>
                  </a:r>
                  <a:endPara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D0913FCD-9D65-8DE0-B4F1-1AD6FBA30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9736" y="4214806"/>
                  <a:ext cx="7884757" cy="1685846"/>
                </a:xfrm>
                <a:prstGeom prst="rect">
                  <a:avLst/>
                </a:prstGeom>
                <a:blipFill>
                  <a:blip r:embed="rId2"/>
                  <a:stretch>
                    <a:fillRect l="-1159" b="-7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33E284A6-56DC-3F9A-D305-80F34628C333}"/>
                </a:ext>
              </a:extLst>
            </p:cNvPr>
            <p:cNvSpPr/>
            <p:nvPr/>
          </p:nvSpPr>
          <p:spPr>
            <a:xfrm>
              <a:off x="7164279" y="4354205"/>
              <a:ext cx="1713391" cy="4172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5A99D9E-E032-5CF5-B8F3-2630E250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Introduction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B8962-1BC3-55DD-9898-1878AA74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087" y="2032602"/>
            <a:ext cx="2906486" cy="52237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Dynamic System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09F5EC-40D4-01A2-2F84-24DB9012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A2C65C-CD2D-E5D2-6D5D-4B45B0A3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E3BE62B-F5D0-3BBD-6432-78B3F866FE0F}"/>
              </a:ext>
            </a:extLst>
          </p:cNvPr>
          <p:cNvGrpSpPr/>
          <p:nvPr/>
        </p:nvGrpSpPr>
        <p:grpSpPr>
          <a:xfrm>
            <a:off x="1710872" y="2738850"/>
            <a:ext cx="2960914" cy="741622"/>
            <a:chOff x="4038600" y="2243240"/>
            <a:chExt cx="2960914" cy="741622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609C402-D267-F796-59AD-C84E46B3384F}"/>
                </a:ext>
              </a:extLst>
            </p:cNvPr>
            <p:cNvSpPr/>
            <p:nvPr/>
          </p:nvSpPr>
          <p:spPr>
            <a:xfrm>
              <a:off x="4807131" y="2292531"/>
              <a:ext cx="1423852" cy="69233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5463CD47-6CB2-ECEE-DD37-D64F559ED2C1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4038600" y="2638697"/>
              <a:ext cx="7685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1F1C38E-0EF8-3E57-223D-0FA4421ABA0E}"/>
                </a:ext>
              </a:extLst>
            </p:cNvPr>
            <p:cNvCxnSpPr>
              <a:cxnSpLocks/>
            </p:cNvCxnSpPr>
            <p:nvPr/>
          </p:nvCxnSpPr>
          <p:spPr>
            <a:xfrm>
              <a:off x="6230983" y="2638696"/>
              <a:ext cx="7685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7509EF9-EEFE-74CA-4B96-AD0FBD5D596E}"/>
                    </a:ext>
                  </a:extLst>
                </p:cNvPr>
                <p:cNvSpPr txBox="1"/>
                <p:nvPr/>
              </p:nvSpPr>
              <p:spPr>
                <a:xfrm>
                  <a:off x="4288308" y="2292531"/>
                  <a:ext cx="26911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D7509EF9-EEFE-74CA-4B96-AD0FBD5D5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8308" y="2292531"/>
                  <a:ext cx="26911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364" r="-11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6234578-D5D5-A129-C8B3-4E984951078F}"/>
                    </a:ext>
                  </a:extLst>
                </p:cNvPr>
                <p:cNvSpPr txBox="1"/>
                <p:nvPr/>
              </p:nvSpPr>
              <p:spPr>
                <a:xfrm>
                  <a:off x="6484379" y="2243240"/>
                  <a:ext cx="26173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6234578-D5D5-A129-C8B3-4E98495107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379" y="2243240"/>
                  <a:ext cx="26173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5581" r="-23256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4681C0D9-F994-440E-AC37-BA151739CA16}"/>
              </a:ext>
            </a:extLst>
          </p:cNvPr>
          <p:cNvSpPr txBox="1">
            <a:spLocks/>
          </p:cNvSpPr>
          <p:nvPr/>
        </p:nvSpPr>
        <p:spPr>
          <a:xfrm>
            <a:off x="6212115" y="2032602"/>
            <a:ext cx="4902926" cy="522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Ordinary Differential Equations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E95D64-1794-E22F-78C2-924BBAA3B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234" y="2398146"/>
            <a:ext cx="2328961" cy="1423031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883D291-B0DB-F6B9-D381-7EAACFC84B86}"/>
              </a:ext>
            </a:extLst>
          </p:cNvPr>
          <p:cNvSpPr/>
          <p:nvPr/>
        </p:nvSpPr>
        <p:spPr>
          <a:xfrm>
            <a:off x="1068615" y="1768125"/>
            <a:ext cx="4245429" cy="2176146"/>
          </a:xfrm>
          <a:prstGeom prst="roundRect">
            <a:avLst>
              <a:gd name="adj" fmla="val 4836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40B9D22-7DCD-4CEF-1BE8-EFCB664F8095}"/>
              </a:ext>
            </a:extLst>
          </p:cNvPr>
          <p:cNvSpPr/>
          <p:nvPr/>
        </p:nvSpPr>
        <p:spPr>
          <a:xfrm>
            <a:off x="6006075" y="1768125"/>
            <a:ext cx="5096744" cy="2176146"/>
          </a:xfrm>
          <a:prstGeom prst="roundRect">
            <a:avLst>
              <a:gd name="adj" fmla="val 565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366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324C-E1D1-1319-387E-9B7298777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87F29-2ADF-1775-B35E-0CBD373A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Introduction</a:t>
            </a:r>
            <a:endParaRPr lang="zh-CN" altLang="en-US" sz="3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3311D-8166-2AAB-00C2-B9090A521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38" y="1589745"/>
            <a:ext cx="4502915" cy="5223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b="1" dirty="0"/>
              <a:t>Multi-Rigid Body Dynamics</a:t>
            </a:r>
            <a:endParaRPr lang="zh-CN" altLang="en-US" b="1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E7FFF4-F0C0-5853-D24B-2073975B3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SDM 366 Optimal Control and Estimation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043EDE-5921-4DB7-E410-E3179C38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63366E6-D1D3-7C9C-5C56-0519BDA2097E}"/>
              </a:ext>
            </a:extLst>
          </p:cNvPr>
          <p:cNvSpPr/>
          <p:nvPr/>
        </p:nvSpPr>
        <p:spPr>
          <a:xfrm>
            <a:off x="3726328" y="1279379"/>
            <a:ext cx="7934034" cy="3954208"/>
          </a:xfrm>
          <a:prstGeom prst="roundRect">
            <a:avLst>
              <a:gd name="adj" fmla="val 4836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9F2AA5-02F0-DCEC-CDB3-19A187BD4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112" y="2277467"/>
            <a:ext cx="6524171" cy="654950"/>
          </a:xfrm>
          <a:prstGeom prst="rect">
            <a:avLst/>
          </a:prstGeom>
        </p:spPr>
      </p:pic>
      <p:pic>
        <p:nvPicPr>
          <p:cNvPr id="8" name="2024-01-30 19-26-10">
            <a:hlinkClick r:id="" action="ppaction://media"/>
            <a:extLst>
              <a:ext uri="{FF2B5EF4-FFF2-40B4-BE49-F238E27FC236}">
                <a16:creationId xmlns:a16="http://schemas.microsoft.com/office/drawing/2014/main" id="{37256146-4B52-A9F0-EDB9-D010C1B559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929" t="17077" r="34916" b="15728"/>
          <a:stretch/>
        </p:blipFill>
        <p:spPr>
          <a:xfrm>
            <a:off x="516467" y="1532192"/>
            <a:ext cx="2965268" cy="3380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6E75B1A-65F3-E500-11B6-FAD2263E188B}"/>
              </a:ext>
            </a:extLst>
          </p:cNvPr>
          <p:cNvCxnSpPr/>
          <p:nvPr/>
        </p:nvCxnSpPr>
        <p:spPr>
          <a:xfrm flipV="1">
            <a:off x="4751562" y="2817235"/>
            <a:ext cx="0" cy="65017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B38DCBB-B0B9-6467-3EF5-BF7FA335272A}"/>
              </a:ext>
            </a:extLst>
          </p:cNvPr>
          <p:cNvCxnSpPr/>
          <p:nvPr/>
        </p:nvCxnSpPr>
        <p:spPr>
          <a:xfrm flipV="1">
            <a:off x="8874829" y="2774902"/>
            <a:ext cx="0" cy="65017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52EAA8F-98EF-CAC1-2606-95B22E8B35FB}"/>
              </a:ext>
            </a:extLst>
          </p:cNvPr>
          <p:cNvCxnSpPr/>
          <p:nvPr/>
        </p:nvCxnSpPr>
        <p:spPr>
          <a:xfrm flipV="1">
            <a:off x="10441163" y="2774902"/>
            <a:ext cx="0" cy="65017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042A6CF-FC16-A621-1E6E-F912B89E8F76}"/>
              </a:ext>
            </a:extLst>
          </p:cNvPr>
          <p:cNvSpPr txBox="1"/>
          <p:nvPr/>
        </p:nvSpPr>
        <p:spPr>
          <a:xfrm>
            <a:off x="3750561" y="350679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Coordinate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4A194C7-AB14-26EE-B491-D1F7FF1D5A0E}"/>
              </a:ext>
            </a:extLst>
          </p:cNvPr>
          <p:cNvSpPr txBox="1"/>
          <p:nvPr/>
        </p:nvSpPr>
        <p:spPr>
          <a:xfrm>
            <a:off x="8156170" y="3467405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Joint Torque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B153339-084B-9A1B-7672-887573EFE991}"/>
              </a:ext>
            </a:extLst>
          </p:cNvPr>
          <p:cNvSpPr txBox="1"/>
          <p:nvPr/>
        </p:nvSpPr>
        <p:spPr>
          <a:xfrm>
            <a:off x="9773906" y="346740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Force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7AB37CA-F006-11B0-8B89-2486A6A5F482}"/>
                  </a:ext>
                </a:extLst>
              </p:cNvPr>
              <p:cNvSpPr txBox="1"/>
              <p:nvPr/>
            </p:nvSpPr>
            <p:spPr>
              <a:xfrm>
                <a:off x="4546092" y="4041780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7AB37CA-F006-11B0-8B89-2486A6A5F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092" y="4041780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C500293-A13D-4F90-D8DD-5830C31B3E73}"/>
                  </a:ext>
                </a:extLst>
              </p:cNvPr>
              <p:cNvSpPr txBox="1"/>
              <p:nvPr/>
            </p:nvSpPr>
            <p:spPr>
              <a:xfrm>
                <a:off x="5782518" y="4631174"/>
                <a:ext cx="4736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very complicated</a:t>
                </a:r>
                <a:endParaRPr lang="zh-CN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C500293-A13D-4F90-D8DD-5830C31B3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518" y="4631174"/>
                <a:ext cx="4736618" cy="461665"/>
              </a:xfrm>
              <a:prstGeom prst="rect">
                <a:avLst/>
              </a:prstGeom>
              <a:blipFill>
                <a:blip r:embed="rId7"/>
                <a:stretch>
                  <a:fillRect l="-386" t="-9333" r="-1158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44B44152-E73B-56E9-FAC9-7A6AC7A06AF4}"/>
              </a:ext>
            </a:extLst>
          </p:cNvPr>
          <p:cNvSpPr txBox="1"/>
          <p:nvPr/>
        </p:nvSpPr>
        <p:spPr>
          <a:xfrm>
            <a:off x="516467" y="5610302"/>
            <a:ext cx="11284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ifference between different simulators lies in </a:t>
            </a:r>
            <a:r>
              <a:rPr lang="zh-CN" alt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characterize contact dynamics.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0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  <p:bldP spid="10" grpId="0" animBg="1"/>
      <p:bldP spid="18" grpId="0"/>
      <p:bldP spid="19" grpId="0"/>
      <p:bldP spid="20" grpId="0"/>
      <p:bldP spid="22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40D5C-D3D7-4420-C1FA-C331A6804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78185-5AEF-2E4C-6E23-B9EAEF22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Introduction</a:t>
            </a:r>
            <a:endParaRPr lang="zh-CN" altLang="en-US" sz="3600" b="1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8A0779-AE7B-28B0-32A3-E591F449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136137-5293-BACE-172B-8622BEB7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129EDA2-61C2-796C-36A8-FB8F97DF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56" y="1684287"/>
            <a:ext cx="2958740" cy="341295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76AAFBD-6A1D-7A99-5A0B-8FCF17C3D13E}"/>
              </a:ext>
            </a:extLst>
          </p:cNvPr>
          <p:cNvSpPr txBox="1"/>
          <p:nvPr/>
        </p:nvSpPr>
        <p:spPr>
          <a:xfrm>
            <a:off x="1097490" y="5173713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DeepMind, Google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example_mujoco">
            <a:hlinkClick r:id="" action="ppaction://media"/>
            <a:extLst>
              <a:ext uri="{FF2B5EF4-FFF2-40B4-BE49-F238E27FC236}">
                <a16:creationId xmlns:a16="http://schemas.microsoft.com/office/drawing/2014/main" id="{3E6A9EEF-3E93-8417-EEF1-BDDB72B54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82389" y="1304924"/>
            <a:ext cx="6815836" cy="4454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15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9AE1-AB22-A42B-899A-9439C898D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CB40F-8802-B19B-3E11-C0584672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Demo C++ version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7AE39F-F780-9946-A9EE-1C99DD83E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3DF015-F98F-D0C5-697F-B747A682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DA30FE-2428-AE3A-3055-84F769D4C361}"/>
              </a:ext>
            </a:extLst>
          </p:cNvPr>
          <p:cNvSpPr txBox="1"/>
          <p:nvPr/>
        </p:nvSpPr>
        <p:spPr>
          <a:xfrm>
            <a:off x="755946" y="1283661"/>
            <a:ext cx="8017933" cy="129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Download C++ version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Official web </a:t>
            </a:r>
            <a:r>
              <a:rPr lang="en-US" altLang="zh-CN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https://github.com/google-deepmind/mujoco/releases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A85C2-3848-B746-52AB-331AE984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21" y="2609224"/>
            <a:ext cx="5691106" cy="3328353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B642A2FA-D438-E02F-2111-E32F526D9C67}"/>
              </a:ext>
            </a:extLst>
          </p:cNvPr>
          <p:cNvSpPr/>
          <p:nvPr/>
        </p:nvSpPr>
        <p:spPr>
          <a:xfrm rot="20274452">
            <a:off x="3025036" y="4797469"/>
            <a:ext cx="488515" cy="3131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29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49BE8-CC09-7767-3634-A22612BAC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3B2C7-98C0-5899-56E3-AE3430F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Demo C++ version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AB9FD3-ACDF-360D-8CC2-F033C1E4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1163A5-21AB-D642-16F0-5811C566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427710-984A-1ADC-FF35-53D81682F81D}"/>
              </a:ext>
            </a:extLst>
          </p:cNvPr>
          <p:cNvSpPr txBox="1"/>
          <p:nvPr/>
        </p:nvSpPr>
        <p:spPr>
          <a:xfrm>
            <a:off x="461909" y="1271671"/>
            <a:ext cx="11024574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Double click on </a:t>
            </a:r>
            <a:r>
              <a:rPr lang="en-US" altLang="zh-CN" sz="2000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mujoco-3.1.2-windows-x86_64\bin\simulate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Load model file </a:t>
            </a:r>
            <a:r>
              <a:rPr lang="en-US" altLang="zh-CN" sz="2000" b="1" u="sng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mujoco-3.1.2-windows-x86_64\model\humanoid.xml</a:t>
            </a:r>
            <a:endParaRPr lang="en-US" altLang="zh-CN" sz="1600" u="sng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F57EB-5627-D442-20DB-8EED7CC8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817" y="2597234"/>
            <a:ext cx="5430365" cy="31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33B51-0C25-1CED-CA51-CE397C160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3ED70-2B52-8253-E5E4-7C7758AB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Installation in Windows System (Python)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D035BC-EF77-237F-806C-934D9FDE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6CDA98-D2D4-63AC-F6C1-D486861F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BE128-5AC2-40FC-A958-27D0B07710D7}"/>
              </a:ext>
            </a:extLst>
          </p:cNvPr>
          <p:cNvSpPr txBox="1"/>
          <p:nvPr/>
        </p:nvSpPr>
        <p:spPr>
          <a:xfrm>
            <a:off x="411480" y="1144175"/>
            <a:ext cx="10071100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Miniconda</a:t>
            </a:r>
            <a:endParaRPr lang="en-US" altLang="zh-C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C5B8D-A8A9-A435-9698-420766FCA912}"/>
              </a:ext>
            </a:extLst>
          </p:cNvPr>
          <p:cNvSpPr txBox="1"/>
          <p:nvPr/>
        </p:nvSpPr>
        <p:spPr>
          <a:xfrm>
            <a:off x="2738747" y="1335253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https://docs.anaconda.com/free/miniconda/index.html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3410EF-0530-A75C-3955-D208C6E46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46"/>
          <a:stretch/>
        </p:blipFill>
        <p:spPr>
          <a:xfrm>
            <a:off x="907870" y="2409928"/>
            <a:ext cx="3895699" cy="1921226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836FB1E4-F7D0-BEA4-72BD-B0CBBBD39867}"/>
              </a:ext>
            </a:extLst>
          </p:cNvPr>
          <p:cNvSpPr/>
          <p:nvPr/>
        </p:nvSpPr>
        <p:spPr>
          <a:xfrm>
            <a:off x="2045116" y="3873892"/>
            <a:ext cx="488515" cy="3131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2A2662-FF66-ADAE-93C9-516D923F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828" y="2529488"/>
            <a:ext cx="4359234" cy="33151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E9674D-B360-2C3C-3484-8DADBB273FC1}"/>
              </a:ext>
            </a:extLst>
          </p:cNvPr>
          <p:cNvSpPr txBox="1"/>
          <p:nvPr/>
        </p:nvSpPr>
        <p:spPr>
          <a:xfrm>
            <a:off x="5447030" y="2017733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to PATH environment variable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88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F9DC1-86C9-5382-E700-296C41B8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E6386E-B02D-E627-A835-E99F7EA4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1" dirty="0"/>
              <a:t>Installation in Windows System (Python)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260450-573E-2926-814D-C7E321A4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SDM 366 Optimal Control and Estimation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2E64CF-81D2-9EEF-2C6E-CF7D8CE3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76811-8E52-413F-BA6B-FFD0BD65C25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FDAF7F-423C-9E69-B3CC-128D07A85A2D}"/>
              </a:ext>
            </a:extLst>
          </p:cNvPr>
          <p:cNvSpPr txBox="1"/>
          <p:nvPr/>
        </p:nvSpPr>
        <p:spPr>
          <a:xfrm>
            <a:off x="411480" y="1144175"/>
            <a:ext cx="10071100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Test Python3 and check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env: Search </a:t>
            </a:r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in Windows and open it</a:t>
            </a:r>
            <a:endParaRPr lang="en-US" altLang="zh-CN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7CCE0-4C21-68AE-F468-E281E6CA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91" y="2809635"/>
            <a:ext cx="8068404" cy="2948070"/>
          </a:xfrm>
          <a:prstGeom prst="rect">
            <a:avLst/>
          </a:prstGeom>
        </p:spPr>
      </p:pic>
      <p:sp>
        <p:nvSpPr>
          <p:cNvPr id="8" name="矩形: 圆角 6">
            <a:extLst>
              <a:ext uri="{FF2B5EF4-FFF2-40B4-BE49-F238E27FC236}">
                <a16:creationId xmlns:a16="http://schemas.microsoft.com/office/drawing/2014/main" id="{98B378EE-9808-8B0F-C8AC-2DAE92B0C7B3}"/>
              </a:ext>
            </a:extLst>
          </p:cNvPr>
          <p:cNvSpPr/>
          <p:nvPr/>
        </p:nvSpPr>
        <p:spPr>
          <a:xfrm>
            <a:off x="836791" y="1881843"/>
            <a:ext cx="5791200" cy="750534"/>
          </a:xfrm>
          <a:prstGeom prst="roundRect">
            <a:avLst>
              <a:gd name="adj" fmla="val 32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 –-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envs</a:t>
            </a:r>
            <a:endParaRPr lang="en-US" altLang="zh-CN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python</a:t>
            </a:r>
            <a:endParaRPr lang="zh-CN" altLang="en-U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5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538</Words>
  <Application>Microsoft Office PowerPoint</Application>
  <PresentationFormat>Widescreen</PresentationFormat>
  <Paragraphs>90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Cambria Math</vt:lpstr>
      <vt:lpstr>Courier New</vt:lpstr>
      <vt:lpstr>Office 主题​​</vt:lpstr>
      <vt:lpstr>Tutorial</vt:lpstr>
      <vt:lpstr>Outline</vt:lpstr>
      <vt:lpstr>Introduction</vt:lpstr>
      <vt:lpstr>Introduction</vt:lpstr>
      <vt:lpstr>Introduction</vt:lpstr>
      <vt:lpstr>Demo C++ version</vt:lpstr>
      <vt:lpstr>Demo C++ version</vt:lpstr>
      <vt:lpstr>Installation in Windows System (Python)</vt:lpstr>
      <vt:lpstr>Installation in Windows System (Python)</vt:lpstr>
      <vt:lpstr>Installation in Windows System (Python)</vt:lpstr>
      <vt:lpstr>Installation in Windows System (Python)</vt:lpstr>
      <vt:lpstr>Simulation Example</vt:lpstr>
      <vt:lpstr>Simulation Example</vt:lpstr>
      <vt:lpstr>Simulation Example</vt:lpstr>
      <vt:lpstr>Simulation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MuJoCo Tutorial</dc:title>
  <dc:creator>顺鹏 杨</dc:creator>
  <cp:lastModifiedBy>YANG Shunpeng</cp:lastModifiedBy>
  <cp:revision>140</cp:revision>
  <dcterms:created xsi:type="dcterms:W3CDTF">2024-03-03T18:30:28Z</dcterms:created>
  <dcterms:modified xsi:type="dcterms:W3CDTF">2024-03-06T07:37:44Z</dcterms:modified>
</cp:coreProperties>
</file>